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7" r:id="rId2"/>
  </p:sldMasterIdLst>
  <p:notesMasterIdLst>
    <p:notesMasterId r:id="rId32"/>
  </p:notesMasterIdLst>
  <p:sldIdLst>
    <p:sldId id="256" r:id="rId3"/>
    <p:sldId id="257" r:id="rId4"/>
    <p:sldId id="323" r:id="rId5"/>
    <p:sldId id="324" r:id="rId6"/>
    <p:sldId id="325" r:id="rId7"/>
    <p:sldId id="360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62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ed Hat Text" panose="020B0604020202020204" charset="0"/>
      <p:regular r:id="rId37"/>
      <p:bold r:id="rId38"/>
      <p:italic r:id="rId39"/>
      <p:boldItalic r:id="rId40"/>
    </p:embeddedFont>
    <p:embeddedFont>
      <p:font typeface="Staatliches" panose="020B0604020202020204" charset="0"/>
      <p:regular r:id="rId41"/>
    </p:embeddedFont>
    <p:embeddedFont>
      <p:font typeface="Lucida Handwriting" panose="03010101010101010101" pitchFamily="66" charset="0"/>
      <p:regular r:id="rId42"/>
    </p:embeddedFont>
    <p:embeddedFont>
      <p:font typeface="Trebuchet MS" panose="020B0603020202020204" pitchFamily="34" charset="0"/>
      <p:regular r:id="rId43"/>
      <p:bold r:id="rId44"/>
      <p:italic r:id="rId45"/>
      <p:boldItalic r:id="rId46"/>
    </p:embeddedFont>
    <p:embeddedFont>
      <p:font typeface="Lato" panose="020B0604020202020204" charset="0"/>
      <p:regular r:id="rId47"/>
      <p:bold r:id="rId48"/>
      <p:italic r:id="rId49"/>
      <p:boldItalic r:id="rId50"/>
    </p:embeddedFont>
    <p:embeddedFont>
      <p:font typeface="Wingdings 3" panose="05040102010807070707" pitchFamily="18" charset="2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jRTrSdIPz/kBa/QG2C25W3ju35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8" autoAdjust="0"/>
    <p:restoredTop sz="94660"/>
  </p:normalViewPr>
  <p:slideViewPr>
    <p:cSldViewPr>
      <p:cViewPr varScale="1">
        <p:scale>
          <a:sx n="88" d="100"/>
          <a:sy n="88" d="100"/>
        </p:scale>
        <p:origin x="60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0645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1-09-25T07:06:24.817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361 32 0,'32'0'47,"-32"32"-31,32-32-16,-1 0 16,1 0-1,0 0-15,64 0 16,-34 0-16,34 0 15,-1 0-15,0 0 16,33 0-16,-33 0 16,0 0-16,1 0 15,-1 0-15,32 0 16,-32 0-16,32 0 16,0 0-16,-32 0 15,1 0-15,-34 0 16,34 0-16,-32 0 15,-1 0-15,0 31 16,33-31-16,-1 0 16,-32 0-1,1 0-15,-1 0 16,1 32-16,-33-32 16,65 32-16,-64-32 15,0 0-15,31 0 16,0 0-16,1 0 15,-32 0-15,0 0 16,31 0-16,-31 0 16,-1 0-16,1 0 15,32 0-15,-33 0 16,2 0-16,29 0 16,2 0-16,-32 0 15,32 0-15,-33 0 16,1 0-16,0 0 15,-1 0 1,1 0 0,0 0 343,-32 32-234,0-1-94,-32-31-31,0 32 16,-63-32-16,0 0 16,-32 0-16,-64 0 15,1 0-15,0 0 16,-32 0-16,31 0 15,-32 0-15,1 0 16,-32 0-16,96 0 16,-65 0-16,65 0 15,-33 0-15,32 0 16,64 0-16,0 0 16,0 0-16,-1 0 15,1 0-15,31 0 16,1 0-16,-1 0 15,-31 0-15,32 0 16,-1 0-16,32 0 16,-31 32-1,0-32-15,31 0 16,0 0-16,32 31 16,-32-31-1,1 0 1,62 0 171,1 0-187,0 33 16,31-33-16,32 0 16,1 31-16,31-31 15,0 0-15,-1 0 16,2 32-1,30-32-15,-30 0 16,30 0-16,-63 0 16,33 0-16,-1 0 15,-32 0-15,32 0 16,-64 0-16,32 0 16,1 0-16,-1 0 15,0 0-15,1 0 16,-1 0-16,0 0 15,0 0-15,0 0 16,1 0-16,-1 0 16,0 0-16,-31 0 15,31 0-15,-32 0 16,1 0-16,-32 0 16,0 0-16,31 0 15,-31 0-15,-1 0 16,1 0-1,0 0 95,0 0-95,-1 0 1,2 0 0,-2 0-1,0 0 1,2 0 0,-2 0-16,1 0 31,0 0-31,0 0 15,31 0-15,-31 0 16,31 0 0,1 32-16,-32-32 15,31 31-15,0-31 16,-31 32 0,-32 0 109,0 0-125,-32-32 15,1 0 1,-1 0-16,-63 31 15,-1-31-15,1 0 16,-63 0-16,-1 0 16,-32 0-16,32 0 15,-31 0-15,63 0 16,-32 0-16,32 0 16,0 0-16,0 0 15,32 0-15,-1 0 16,1 0-16,0 0 15,63 0-15,-31 0 16,31 0-16,-31 0 16,-1 0-16,32 0 15,-31 0-15,31 0 16,-31 0-16,31 0 16,0 0-1,1 0-15,-2 0 31,2 0-31,0 0 16,-2 0 0,2 0-16,-33 0 15,32 0 1,32 32 0,-31-32-16,-1 32 15,0-32 1,1 0-1,-1 31 1,0-31 0,0 0-16,32 33 15,-32-33-15,1 0 16,31 31 0,31-31 171,1 0-171,0 0-16,32 0 15,-1 0-15,32 0 16,0 0-16,0 0 16,33 0-16,-33 0 15,32 0-15,-32 0 16,32 0-16,-32 0 15,0 0-15,33 0 16,-33 0-16,0 0 16,32 0-16,0 0 15,-32 0-15,0 0 16,1 0-16,-32 0 16,31 0-16,0 0 15,-31 0-15,-1 0 16,32 0-16,-31 0 15,31 0-15,-31 0 16,-1 0-16,32 0 16,-31 0-1,-33 0-15,1 0 16,0 0 0,0 0-1,0 0 1,-1 0-1,1 0 48,-32-31-63,0-2 187,0 2-171,-32 31-16,1 0 16,-1 0-1,0 0 1,0 0 0,0 0-16,-31 0 15,-32-32-15,31 32 16,-31 0-16,0 0 15,-1 0-15,1-32 16,0 32-16,31 0 16,-31 0-16,0 0 15,-1 0-15,1 0 16,-32 0-16,1 0 16,-2 0-16,2 0 15,30 0-15,1 0 16,0 0-16,-1 0 15,33 0-15,-32 0 16,-1 0-16,33 0 16,-32 0-16,31 0 15,33 0-15,-33 0 16,0 0-16,1 0 16,-1 0-1,33 0-15,-33 0 16,1 0-16,-1 0 15,1 0-15,31 0 16,0 0-16,-31 0 16,31 0-16,0 0 15,1 0 1,-2 0 0,2 0-1,0 0 1,-2 0-16,2 0 15,-1 32 1,0-32 0,0 0-16,1 0 15,-1 0 1,0 0 0,1 0-1,31 32 220,0-1-189,0 2-30,0-2 15,31-31-15,-31 32-16,32-32 16,0 32-1,31-32 1,-63 31-16,32-31 15,31 32 1,-30-32-16,-2 0 16,33 32-16,-1-32 15,-31 0 1,31 0 0,-31 0-16,0 0 15,31 0-15,-31 0 16,0 0-16,0 0 15,31 0-15,0 0 16,-31 0-16,32 0 16,-33 0-16,2 0 15,-2 0 1,0 0-16,2 0 16,-2 0-16,1 0 15,32 0-15,-33 0 16,1 0-16,31 0 15,1 0-15,-32 0 16,31 0-16,1 0 16,-1 0-16,32 0 15,-62-32-15,29 32 16,-29 0-16,30 0 16,-31 0-1,0 0-15,-1 0 16,64 0-16,-63 0 15,32 0 1,-32 0-16,-1 0 16,1 0-16,0 0 15,-1 0-15,1 0 16,32 0 0,-33 0-16,2 0 15,29 0-15,2 0 16,0 0-16,-32 0 15,63 0-15,-64 0 16,65 0-16,-33-32 16,1 32-16,-33 0 15,1 0-15,0 0 16,31 0 0,-30 0-1,-2 0 1,0 0-16,2 0 15,-2 0 1,1 0 15,-32-31-31,32 31 16,0-32-16,-1 32 47,1 0 47,-32-32-63,32 32-16,-1 0-15,1 0 16,-32-31 0,32 31-16,0 0 15,0 0 1,-32-33 0,31 33-1,-31-31 1,32 31-1,-32-32 235,32 32-234,-32-32 0,0 1-1,31 31-15,-31-32 16,0 0 0,32 0-1,-32 1 1,0-1-1,32 0 1,-32 1 0,0-2-1,32 2-15,-32-1 16,0 0 0,31 32-16,-31-31 15,0-1-15,0 0 16,33 32-1,-33-32 1,31 1 0,-31-1-1,0 0 1,-31 32 218,-2 0-218,2 0-16,-1 0 16,0 0-16,-31 0 15,31 0-15,-31 0 16,31 0-1,0 0-15,0 0 16,0 0 0,1 0-16,-1 0 15,0 0 1,-31 0-16,31 0 16,0 0-16,-32 0 15,2 0-15,29 0 16,2 0-16,-33 32 15,1-32-15,31 0 16,0 0 0,1 0-16,-33 0 15,32 0 1,0 0 0,1 0-16,-1 0 15,32 32 1,-32-32-1,1 0 1,-1 0 93,0 0-93,0 0 0,32 31-16,-64 1 15,33-32 1,0 0 0,-2 0-16,2 0 15,-33 0 1,32 0-16,1 0 15,-33 0-15,33 0 16,-1 0-16,0 0 16,-32 0-16,33 0 15,-1 0-15,0 0 16,-63 0-16,63 0 16,-32 0-16,2 0 15,-2 0-15,-32 0 16,33 0-16,-64 0 15,32 0-15,0 0 16,31 0-16,32 0 16,1 0-16,-33 0 15,33 0 1,-2 0-16,2 0 16,-1 0-1,0 0 1,0 0-1,1 0 1,-1 0-16,0 0 16,1 0 15,-1 0-15,0 0-16,0 0 15,0 0 1,1 0-1,-1 0 1,32-32-16,-32 32 16,1 0-1,-1 0 1,0 0 0,0 0-1,1 0 1,-2 0-1,2 0 1,0 0-16,-2 0 16,2 0 187,-1 0-172,0 0-15,0 0 15,1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1-11-02T03:01:54.8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92DA10B-538B-4199-B8F3-DB76A0E341F5}" emma:medium="tactile" emma:mode="ink">
          <msink:context xmlns:msink="http://schemas.microsoft.com/ink/2010/main" type="writingRegion" rotatedBoundingBox="6920,8720 6935,8720 6935,8735 6920,8735"/>
        </emma:interpretation>
      </emma:emma>
    </inkml:annotationXML>
    <inkml:traceGroup>
      <inkml:annotationXML>
        <emma:emma xmlns:emma="http://www.w3.org/2003/04/emma" version="1.0">
          <emma:interpretation id="{7AEE7C94-5B48-48B7-B881-AA6629D83E7F}" emma:medium="tactile" emma:mode="ink">
            <msink:context xmlns:msink="http://schemas.microsoft.com/ink/2010/main" type="paragraph" rotatedBoundingBox="6920,8720 6935,8720 6935,8735 6920,8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7956EB-4A9F-4C5B-9DE3-087E453A9D78}" emma:medium="tactile" emma:mode="ink">
              <msink:context xmlns:msink="http://schemas.microsoft.com/ink/2010/main" type="line" rotatedBoundingBox="6920,8720 6935,8720 6935,8735 6920,8735"/>
            </emma:interpretation>
          </emma:emma>
        </inkml:annotationXML>
        <inkml:traceGroup>
          <inkml:annotationXML>
            <emma:emma xmlns:emma="http://www.w3.org/2003/04/emma" version="1.0">
              <emma:interpretation id="{3504B000-800D-4308-BE09-4EDF1B78E241}" emma:medium="tactile" emma:mode="ink">
                <msink:context xmlns:msink="http://schemas.microsoft.com/ink/2010/main" type="inkWord" rotatedBoundingBox="6920,8720 6935,8720 6935,8735 6920,8735"/>
              </emma:interpretation>
            </emma:emma>
          </inkml:annotationXML>
          <inkml:trace contextRef="#ctx0" brushRef="#br0">0 0</inkml:trace>
          <inkml:trace contextRef="#ctx0" brushRef="#br0" timeOffset="-255.3523">0 0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1-11-02T03:01:55.6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6422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4e022f9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4e022f9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31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65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"/>
          <p:cNvSpPr txBox="1">
            <a:spLocks noGrp="1"/>
          </p:cNvSpPr>
          <p:nvPr>
            <p:ph type="title"/>
          </p:nvPr>
        </p:nvSpPr>
        <p:spPr>
          <a:xfrm>
            <a:off x="4081587" y="1567200"/>
            <a:ext cx="34956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title" idx="2"/>
          </p:nvPr>
        </p:nvSpPr>
        <p:spPr>
          <a:xfrm>
            <a:off x="1522800" y="1643400"/>
            <a:ext cx="2602800" cy="20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ubTitle" idx="1"/>
          </p:nvPr>
        </p:nvSpPr>
        <p:spPr>
          <a:xfrm>
            <a:off x="4088025" y="3174900"/>
            <a:ext cx="28617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6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13" name="Google Shape;13;p26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4" name="Google Shape;14;p26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6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16;p26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6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18;p26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9" name="Google Shape;19;p26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6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21;p2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2" name="Google Shape;22;p2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9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368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81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98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456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122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sz="6000" kern="12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sz="6000" kern="12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</a:rPr>
              <a:t>”</a:t>
            </a:r>
            <a:endParaRPr lang="en-US" sz="1350" kern="1200" dirty="0">
              <a:solidFill>
                <a:srgbClr val="90C22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26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516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sz="6000" kern="12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sz="6000" kern="12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2119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63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CUSTOM_8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27"/>
          <p:cNvGrpSpPr/>
          <p:nvPr/>
        </p:nvGrpSpPr>
        <p:grpSpPr>
          <a:xfrm>
            <a:off x="-542478" y="-875362"/>
            <a:ext cx="10314178" cy="6894226"/>
            <a:chOff x="-542478" y="-875363"/>
            <a:chExt cx="10314178" cy="6894226"/>
          </a:xfrm>
        </p:grpSpPr>
        <p:grpSp>
          <p:nvGrpSpPr>
            <p:cNvPr id="26" name="Google Shape;26;p27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7" name="Google Shape;27;p27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7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" name="Google Shape;29;p27"/>
            <p:cNvGrpSpPr/>
            <p:nvPr/>
          </p:nvGrpSpPr>
          <p:grpSpPr>
            <a:xfrm>
              <a:off x="-542478" y="-875363"/>
              <a:ext cx="2611931" cy="1750164"/>
              <a:chOff x="-542478" y="-830025"/>
              <a:chExt cx="2611931" cy="1750164"/>
            </a:xfrm>
          </p:grpSpPr>
          <p:sp>
            <p:nvSpPr>
              <p:cNvPr id="30" name="Google Shape;30;p27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7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" name="Google Shape;32;p27"/>
            <p:cNvGrpSpPr/>
            <p:nvPr/>
          </p:nvGrpSpPr>
          <p:grpSpPr>
            <a:xfrm>
              <a:off x="-408562" y="1251344"/>
              <a:ext cx="10180262" cy="4767519"/>
              <a:chOff x="-408562" y="1296681"/>
              <a:chExt cx="10180262" cy="4767519"/>
            </a:xfrm>
          </p:grpSpPr>
          <p:sp>
            <p:nvSpPr>
              <p:cNvPr id="33" name="Google Shape;33;p27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7"/>
              <p:cNvSpPr/>
              <p:nvPr/>
            </p:nvSpPr>
            <p:spPr>
              <a:xfrm>
                <a:off x="-408562" y="4685402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7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7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715050" y="445475"/>
            <a:ext cx="771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title" idx="2"/>
          </p:nvPr>
        </p:nvSpPr>
        <p:spPr>
          <a:xfrm>
            <a:off x="4918740" y="3448623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ubTitle" idx="1"/>
          </p:nvPr>
        </p:nvSpPr>
        <p:spPr>
          <a:xfrm>
            <a:off x="4918740" y="3752231"/>
            <a:ext cx="21105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title" idx="3"/>
          </p:nvPr>
        </p:nvSpPr>
        <p:spPr>
          <a:xfrm>
            <a:off x="2114760" y="3448623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4"/>
          </p:nvPr>
        </p:nvSpPr>
        <p:spPr>
          <a:xfrm>
            <a:off x="2114765" y="3772749"/>
            <a:ext cx="21105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828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6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1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88" name="Google Shape;88;p31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89" name="Google Shape;89;p31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1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1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1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31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94" name="Google Shape;94;p31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1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31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97" name="Google Shape;97;p31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1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31"/>
          <p:cNvSpPr txBox="1">
            <a:spLocks noGrp="1"/>
          </p:cNvSpPr>
          <p:nvPr>
            <p:ph type="ctrTitle"/>
          </p:nvPr>
        </p:nvSpPr>
        <p:spPr>
          <a:xfrm>
            <a:off x="715050" y="423523"/>
            <a:ext cx="77139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title" idx="2"/>
          </p:nvPr>
        </p:nvSpPr>
        <p:spPr>
          <a:xfrm>
            <a:off x="615398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31"/>
          <p:cNvSpPr txBox="1">
            <a:spLocks noGrp="1"/>
          </p:cNvSpPr>
          <p:nvPr>
            <p:ph type="subTitle" idx="1"/>
          </p:nvPr>
        </p:nvSpPr>
        <p:spPr>
          <a:xfrm>
            <a:off x="615406" y="176877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title" idx="3"/>
          </p:nvPr>
        </p:nvSpPr>
        <p:spPr>
          <a:xfrm>
            <a:off x="615398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subTitle" idx="4"/>
          </p:nvPr>
        </p:nvSpPr>
        <p:spPr>
          <a:xfrm>
            <a:off x="615406" y="376282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title" idx="5"/>
          </p:nvPr>
        </p:nvSpPr>
        <p:spPr>
          <a:xfrm>
            <a:off x="6419902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subTitle" idx="6"/>
          </p:nvPr>
        </p:nvSpPr>
        <p:spPr>
          <a:xfrm>
            <a:off x="6185995" y="1768775"/>
            <a:ext cx="2344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title" idx="7"/>
          </p:nvPr>
        </p:nvSpPr>
        <p:spPr>
          <a:xfrm>
            <a:off x="6419902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subTitle" idx="8"/>
          </p:nvPr>
        </p:nvSpPr>
        <p:spPr>
          <a:xfrm>
            <a:off x="6185995" y="3762825"/>
            <a:ext cx="23445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>
            <a:off x="4287575" y="709350"/>
            <a:ext cx="39276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ctrTitle"/>
          </p:nvPr>
        </p:nvSpPr>
        <p:spPr>
          <a:xfrm>
            <a:off x="764885" y="2249854"/>
            <a:ext cx="2478300" cy="21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3"/>
          <p:cNvGrpSpPr/>
          <p:nvPr/>
        </p:nvGrpSpPr>
        <p:grpSpPr>
          <a:xfrm>
            <a:off x="5974637" y="3284325"/>
            <a:ext cx="3466301" cy="2349875"/>
            <a:chOff x="5974637" y="3284325"/>
            <a:chExt cx="3466301" cy="2349875"/>
          </a:xfrm>
        </p:grpSpPr>
        <p:sp>
          <p:nvSpPr>
            <p:cNvPr id="113" name="Google Shape;113;p33"/>
            <p:cNvSpPr/>
            <p:nvPr/>
          </p:nvSpPr>
          <p:spPr>
            <a:xfrm>
              <a:off x="8655238" y="3438877"/>
              <a:ext cx="785700" cy="815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3"/>
            <p:cNvSpPr/>
            <p:nvPr/>
          </p:nvSpPr>
          <p:spPr>
            <a:xfrm>
              <a:off x="7140037" y="3904950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3"/>
            <p:cNvSpPr/>
            <p:nvPr/>
          </p:nvSpPr>
          <p:spPr>
            <a:xfrm>
              <a:off x="5974637" y="4656272"/>
              <a:ext cx="499500" cy="518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" name="Google Shape;116;p33"/>
            <p:cNvGrpSpPr/>
            <p:nvPr/>
          </p:nvGrpSpPr>
          <p:grpSpPr>
            <a:xfrm>
              <a:off x="6890150" y="4096508"/>
              <a:ext cx="2539875" cy="1537692"/>
              <a:chOff x="6890150" y="4096508"/>
              <a:chExt cx="2539875" cy="1537692"/>
            </a:xfrm>
          </p:grpSpPr>
          <p:sp>
            <p:nvSpPr>
              <p:cNvPr id="117" name="Google Shape;117;p33"/>
              <p:cNvSpPr/>
              <p:nvPr/>
            </p:nvSpPr>
            <p:spPr>
              <a:xfrm>
                <a:off x="7968425" y="4096508"/>
                <a:ext cx="1461600" cy="13173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3"/>
              <p:cNvSpPr/>
              <p:nvPr/>
            </p:nvSpPr>
            <p:spPr>
              <a:xfrm>
                <a:off x="6890150" y="4433600"/>
                <a:ext cx="1387800" cy="12006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" name="Google Shape;119;p33"/>
            <p:cNvSpPr/>
            <p:nvPr/>
          </p:nvSpPr>
          <p:spPr>
            <a:xfrm>
              <a:off x="8003575" y="3284325"/>
              <a:ext cx="272700" cy="2832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1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39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6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Red Hat Text"/>
              <a:buNone/>
              <a:defRPr sz="2800" b="1" i="0" u="none" strike="noStrike" cap="none">
                <a:solidFill>
                  <a:srgbClr val="323C50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CE3C87B4-B00F-4D4B-815F-B2A9282EFC1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</a:rPr>
              <a:pPr>
                <a:buClrTx/>
                <a:buFontTx/>
                <a:buNone/>
              </a:pPr>
              <a:t>02-Nov-21</a:t>
            </a:fld>
            <a:endParaRPr lang="en-US" kern="1200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endParaRPr lang="en-US" kern="1200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>
              <a:buClrTx/>
              <a:buFontTx/>
              <a:buNone/>
            </a:pPr>
            <a:fld id="{1F48530E-97D9-49A5-9B90-978C5F0AACAA}" type="slidenum">
              <a:rPr lang="en-US" kern="1200" smtClean="0">
                <a:solidFill>
                  <a:srgbClr val="90C226"/>
                </a:solidFill>
                <a:latin typeface="Trebuchet MS" panose="020B0603020202020204"/>
              </a:rPr>
              <a:pPr>
                <a:buClrTx/>
                <a:buFontTx/>
                <a:buNone/>
              </a:pPr>
              <a:t>‹#›</a:t>
            </a:fld>
            <a:endParaRPr lang="en-US" kern="1200">
              <a:solidFill>
                <a:srgbClr val="90C226"/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8413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openxmlformats.org/officeDocument/2006/relationships/image" Target="../media/image14.emf"/><Relationship Id="rId4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9.jpe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izz.com/admin/quiz/5ed64747e3e7b0001b46812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9" y="133350"/>
            <a:ext cx="7810500" cy="4886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4279" y="1504950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UNIT 5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10" y="465238"/>
            <a:ext cx="7713900" cy="434100"/>
          </a:xfrm>
        </p:spPr>
        <p:txBody>
          <a:bodyPr/>
          <a:lstStyle/>
          <a:p>
            <a:r>
              <a:rPr lang="en-US" dirty="0" smtClean="0"/>
              <a:t>4. Confusing adverbs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5019"/>
            <a:ext cx="6858000" cy="992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3160"/>
            <a:ext cx="6957663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8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5750"/>
            <a:ext cx="7162800" cy="441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0010" y="1468411"/>
            <a:ext cx="3742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Practice</a:t>
            </a:r>
          </a:p>
          <a:p>
            <a:endParaRPr lang="en-US" sz="4000" dirty="0" smtClean="0"/>
          </a:p>
          <a:p>
            <a:r>
              <a:rPr lang="en-US" sz="4000" dirty="0" smtClean="0"/>
              <a:t>Page 18 - 19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276600" y="2343150"/>
            <a:ext cx="24687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50" y="445474"/>
            <a:ext cx="7713900" cy="602275"/>
          </a:xfrm>
        </p:spPr>
        <p:txBody>
          <a:bodyPr/>
          <a:lstStyle/>
          <a:p>
            <a:r>
              <a:rPr lang="en-US" sz="2800" dirty="0" smtClean="0"/>
              <a:t>Exercise </a:t>
            </a:r>
            <a:r>
              <a:rPr lang="en-US" sz="2800" dirty="0"/>
              <a:t>A: </a:t>
            </a:r>
            <a:r>
              <a:rPr lang="en-US" sz="2800" dirty="0">
                <a:solidFill>
                  <a:schemeClr val="tx1"/>
                </a:solidFill>
              </a:rPr>
              <a:t>Choose the correct option in brackets for each sentence.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800" y="1352550"/>
            <a:ext cx="68580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1.  The </a:t>
            </a:r>
            <a:r>
              <a:rPr lang="en-US" dirty="0"/>
              <a:t>sales clerk (high / highly) recommended this item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2</a:t>
            </a:r>
            <a:r>
              <a:rPr lang="en-US" dirty="0"/>
              <a:t>. The copy machine is (currently / current) out of order. </a:t>
            </a:r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(Unfortunately / Unfortunate), he is not available now. </a:t>
            </a:r>
            <a:endParaRPr lang="en-US" dirty="0" smtClean="0"/>
          </a:p>
          <a:p>
            <a:r>
              <a:rPr lang="en-US" dirty="0" smtClean="0"/>
              <a:t>4</a:t>
            </a:r>
            <a:r>
              <a:rPr lang="en-US" dirty="0"/>
              <a:t>. The computer was not working (properly / proper). </a:t>
            </a:r>
            <a:endParaRPr lang="en-US" dirty="0" smtClean="0"/>
          </a:p>
          <a:p>
            <a:r>
              <a:rPr lang="en-US" dirty="0" smtClean="0"/>
              <a:t>5</a:t>
            </a:r>
            <a:r>
              <a:rPr lang="en-US" dirty="0"/>
              <a:t>. The R&amp;D team (successfully / successful) completed the </a:t>
            </a:r>
            <a:r>
              <a:rPr lang="en-US" dirty="0" smtClean="0"/>
              <a:t>project. </a:t>
            </a:r>
          </a:p>
          <a:p>
            <a:r>
              <a:rPr lang="en-US" dirty="0" smtClean="0"/>
              <a:t>6</a:t>
            </a:r>
            <a:r>
              <a:rPr lang="en-US" dirty="0"/>
              <a:t>. When it rains, you should drive (careful / carefully). </a:t>
            </a:r>
            <a:endParaRPr lang="en-US" dirty="0" smtClean="0"/>
          </a:p>
          <a:p>
            <a:r>
              <a:rPr lang="en-US" dirty="0" smtClean="0"/>
              <a:t>7</a:t>
            </a:r>
            <a:r>
              <a:rPr lang="en-US" dirty="0"/>
              <a:t>. He’s always in a rush. I don’t understand why he walks so _________ (quick/quickly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</a:t>
            </a:r>
            <a:r>
              <a:rPr lang="en-US" dirty="0"/>
              <a:t>8. I prefer studying in the library. It’s always_______________ (quiet/quietly). </a:t>
            </a:r>
            <a:endParaRPr lang="en-US" dirty="0" smtClean="0"/>
          </a:p>
          <a:p>
            <a:r>
              <a:rPr lang="en-US" dirty="0" smtClean="0"/>
              <a:t>9</a:t>
            </a:r>
            <a:r>
              <a:rPr lang="en-US" dirty="0"/>
              <a:t>. Michael __________ (happy/happily) took the assistant job. He had been looking for a position all summer. </a:t>
            </a:r>
            <a:endParaRPr lang="en-US" dirty="0" smtClean="0"/>
          </a:p>
          <a:p>
            <a:r>
              <a:rPr lang="en-US" dirty="0" smtClean="0"/>
              <a:t>10</a:t>
            </a:r>
            <a:r>
              <a:rPr lang="en-US" dirty="0"/>
              <a:t>. Marta dances _____________ (beautiful/beautifully). She’s been taking ballet since she was five years old.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200400" y="1657350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00400" y="1809750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47800" y="2038350"/>
            <a:ext cx="914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86200" y="226695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67000" y="2495550"/>
            <a:ext cx="914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2000" y="264795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76400" y="310515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248400" y="3333750"/>
            <a:ext cx="381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81400" y="356235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24400" y="3943350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90550"/>
            <a:ext cx="7713900" cy="434100"/>
          </a:xfrm>
        </p:spPr>
        <p:txBody>
          <a:bodyPr/>
          <a:lstStyle/>
          <a:p>
            <a:r>
              <a:rPr lang="en-US" dirty="0"/>
              <a:t>Exercise B.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52550"/>
            <a:ext cx="6858000" cy="2819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6780" y="2065467"/>
            <a:ext cx="1066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selfishly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227246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erribly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4233" y="256250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sudden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83860" y="2800854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colourfully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3333" y="3041749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colourful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56950" y="3282643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badly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0" y="350307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badly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08175" y="373434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0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66750"/>
            <a:ext cx="7713900" cy="517625"/>
          </a:xfrm>
        </p:spPr>
        <p:txBody>
          <a:bodyPr/>
          <a:lstStyle/>
          <a:p>
            <a:r>
              <a:rPr lang="en-US" dirty="0"/>
              <a:t>Exercise C.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tx1"/>
                </a:solidFill>
              </a:rPr>
              <a:t>Choose </a:t>
            </a:r>
            <a:r>
              <a:rPr lang="en-US" sz="1800" dirty="0">
                <a:solidFill>
                  <a:schemeClr val="tx1"/>
                </a:solidFill>
              </a:rPr>
              <a:t>the correct option in brackets for each sentence.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62150"/>
            <a:ext cx="6717579" cy="19812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914900" y="2266950"/>
            <a:ext cx="533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00400" y="2647950"/>
            <a:ext cx="533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00800" y="3028950"/>
            <a:ext cx="533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800600" y="3486150"/>
            <a:ext cx="381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3505200" y="3867150"/>
            <a:ext cx="381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91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D.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tx1"/>
                </a:solidFill>
              </a:rPr>
              <a:t>Choose </a:t>
            </a:r>
            <a:r>
              <a:rPr lang="en-US" sz="1800" dirty="0">
                <a:solidFill>
                  <a:schemeClr val="tx1"/>
                </a:solidFill>
              </a:rPr>
              <a:t>the correct option to complete each sentence.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371600" y="1663809"/>
            <a:ext cx="5715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Car </a:t>
            </a:r>
            <a:r>
              <a:rPr lang="en-US" dirty="0"/>
              <a:t>prices have decreased ____ due to low demand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/>
              <a:t>last </a:t>
            </a:r>
            <a:r>
              <a:rPr lang="en-US" dirty="0" smtClean="0"/>
              <a:t>	B lateness	 C </a:t>
            </a:r>
            <a:r>
              <a:rPr lang="en-US" dirty="0"/>
              <a:t>lately </a:t>
            </a:r>
            <a:r>
              <a:rPr lang="en-US" dirty="0" smtClean="0"/>
              <a:t>		D </a:t>
            </a:r>
            <a:r>
              <a:rPr lang="en-US" dirty="0"/>
              <a:t>late 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/>
              <a:t>. My coworker ____ comes in late. He is always on 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 never </a:t>
            </a:r>
            <a:r>
              <a:rPr lang="en-US" dirty="0" smtClean="0"/>
              <a:t>	B </a:t>
            </a:r>
            <a:r>
              <a:rPr lang="en-US" dirty="0"/>
              <a:t>always </a:t>
            </a:r>
            <a:r>
              <a:rPr lang="en-US" dirty="0" smtClean="0"/>
              <a:t>	C usually		D sometimes </a:t>
            </a:r>
          </a:p>
          <a:p>
            <a:r>
              <a:rPr lang="en-US" dirty="0" smtClean="0"/>
              <a:t>3</a:t>
            </a:r>
            <a:r>
              <a:rPr lang="en-US" dirty="0"/>
              <a:t>. The new policy was ___ difficult to implement </a:t>
            </a:r>
            <a:endParaRPr lang="en-US" dirty="0" smtClean="0"/>
          </a:p>
          <a:p>
            <a:r>
              <a:rPr lang="en-US" dirty="0" smtClean="0"/>
              <a:t> A </a:t>
            </a:r>
            <a:r>
              <a:rPr lang="en-US" dirty="0"/>
              <a:t>extreme </a:t>
            </a:r>
            <a:r>
              <a:rPr lang="en-US" dirty="0" smtClean="0"/>
              <a:t> B </a:t>
            </a:r>
            <a:r>
              <a:rPr lang="en-US" dirty="0"/>
              <a:t>extremes </a:t>
            </a:r>
            <a:r>
              <a:rPr lang="en-US" dirty="0" smtClean="0"/>
              <a:t> C extremely	D </a:t>
            </a:r>
            <a:r>
              <a:rPr lang="en-US" dirty="0"/>
              <a:t>to extreme </a:t>
            </a:r>
            <a:endParaRPr lang="en-US" dirty="0" smtClean="0"/>
          </a:p>
          <a:p>
            <a:r>
              <a:rPr lang="en-US" dirty="0" smtClean="0"/>
              <a:t>4</a:t>
            </a:r>
            <a:r>
              <a:rPr lang="en-US" dirty="0"/>
              <a:t>. The vice president ____ retired as of last Monday.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/>
              <a:t>office </a:t>
            </a:r>
            <a:r>
              <a:rPr lang="en-US" dirty="0" smtClean="0"/>
              <a:t>	B </a:t>
            </a:r>
            <a:r>
              <a:rPr lang="en-US" dirty="0"/>
              <a:t>official </a:t>
            </a:r>
            <a:r>
              <a:rPr lang="en-US" dirty="0" smtClean="0"/>
              <a:t>	C </a:t>
            </a:r>
            <a:r>
              <a:rPr lang="en-US" dirty="0"/>
              <a:t>officially </a:t>
            </a:r>
            <a:r>
              <a:rPr lang="en-US" dirty="0" smtClean="0"/>
              <a:t>		D </a:t>
            </a:r>
            <a:r>
              <a:rPr lang="en-US" dirty="0"/>
              <a:t>offices </a:t>
            </a:r>
          </a:p>
        </p:txBody>
      </p:sp>
      <p:sp>
        <p:nvSpPr>
          <p:cNvPr id="8" name="Oval 7"/>
          <p:cNvSpPr/>
          <p:nvPr/>
        </p:nvSpPr>
        <p:spPr>
          <a:xfrm>
            <a:off x="3276600" y="1885950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71600" y="2343150"/>
            <a:ext cx="3048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68556" y="2724150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237641" y="3098691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4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51" y="742950"/>
            <a:ext cx="7743150" cy="434100"/>
          </a:xfrm>
        </p:spPr>
        <p:txBody>
          <a:bodyPr/>
          <a:lstStyle/>
          <a:p>
            <a:r>
              <a:rPr lang="en-US" dirty="0"/>
              <a:t>Exercise 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1800" dirty="0">
                <a:solidFill>
                  <a:schemeClr val="tx1"/>
                </a:solidFill>
              </a:rPr>
              <a:t>Complete the sentences with the best adverb. </a:t>
            </a:r>
            <a:r>
              <a:rPr lang="en-US" sz="1800" dirty="0" smtClean="0">
                <a:solidFill>
                  <a:schemeClr val="tx1"/>
                </a:solidFill>
              </a:rPr>
              <a:t/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Not </a:t>
            </a:r>
            <a:r>
              <a:rPr lang="en-US" sz="1800" dirty="0">
                <a:solidFill>
                  <a:schemeClr val="tx1"/>
                </a:solidFill>
              </a:rPr>
              <a:t>every adverb is needed.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33550"/>
            <a:ext cx="5921253" cy="5944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0" y="2495550"/>
            <a:ext cx="5791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Come </a:t>
            </a:r>
            <a:r>
              <a:rPr lang="en-US" dirty="0"/>
              <a:t>here ____________. You have to see this! 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/>
              <a:t>. We knew that she had got the job when we saw her _________ talking on the phone. </a:t>
            </a:r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He ______________ put the vase on the table. It fell to the floor. </a:t>
            </a:r>
            <a:endParaRPr lang="en-US" dirty="0" smtClean="0"/>
          </a:p>
          <a:p>
            <a:r>
              <a:rPr lang="en-US" dirty="0" smtClean="0"/>
              <a:t>4</a:t>
            </a:r>
            <a:r>
              <a:rPr lang="en-US" dirty="0"/>
              <a:t>. Sharon is throwing a party on Saturday. She ___________ finished her PhD. </a:t>
            </a:r>
            <a:endParaRPr lang="en-US" dirty="0" smtClean="0"/>
          </a:p>
          <a:p>
            <a:r>
              <a:rPr lang="en-US" dirty="0" smtClean="0"/>
              <a:t>5</a:t>
            </a:r>
            <a:r>
              <a:rPr lang="en-US" dirty="0"/>
              <a:t>. Let’s walk ________________. I don’t want to be the first one at the meeting.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5600" y="249555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quickly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43600" y="27241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excitedly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66090" y="3117137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carelessly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3363902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finally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12238" y="3746391"/>
            <a:ext cx="8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slowly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71600" y="1200150"/>
            <a:ext cx="6400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6. Alex _____________ put up the bookshelves. It was too difficult for me to do on my own. </a:t>
            </a:r>
            <a:endParaRPr lang="en-US" dirty="0" smtClean="0"/>
          </a:p>
          <a:p>
            <a:r>
              <a:rPr lang="en-US" dirty="0" smtClean="0"/>
              <a:t>7</a:t>
            </a:r>
            <a:r>
              <a:rPr lang="en-US" dirty="0"/>
              <a:t>. Every thing happened so ______________. We had to move to California in less than a month. </a:t>
            </a:r>
            <a:endParaRPr lang="en-US" dirty="0" smtClean="0"/>
          </a:p>
          <a:p>
            <a:r>
              <a:rPr lang="en-US" dirty="0" smtClean="0"/>
              <a:t>8</a:t>
            </a:r>
            <a:r>
              <a:rPr lang="en-US" dirty="0"/>
              <a:t>. Why does he always have to talk so ____________. You can hear him in the next room! </a:t>
            </a:r>
            <a:endParaRPr lang="en-US" dirty="0" smtClean="0"/>
          </a:p>
          <a:p>
            <a:r>
              <a:rPr lang="en-US" dirty="0" smtClean="0"/>
              <a:t>9</a:t>
            </a:r>
            <a:r>
              <a:rPr lang="en-US" dirty="0"/>
              <a:t>. Although she speaks five languages, she did not do ___________ on the translation exam. </a:t>
            </a:r>
            <a:endParaRPr lang="en-US" dirty="0" smtClean="0"/>
          </a:p>
          <a:p>
            <a:r>
              <a:rPr lang="en-US" dirty="0" smtClean="0"/>
              <a:t>10</a:t>
            </a:r>
            <a:r>
              <a:rPr lang="en-US" dirty="0"/>
              <a:t>. I was so surprised. His new apartment was </a:t>
            </a:r>
            <a:r>
              <a:rPr lang="en-US" dirty="0" smtClean="0"/>
              <a:t>_____________ </a:t>
            </a:r>
            <a:r>
              <a:rPr lang="en-US" dirty="0"/>
              <a:t>decorated.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3600" y="12001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arefully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33800" y="1581150"/>
            <a:ext cx="9144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suddenly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48200" y="2038350"/>
            <a:ext cx="9144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loudly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3600" y="249555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0" y="286540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beautifully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0685"/>
            <a:ext cx="5921253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0307" y="863024"/>
            <a:ext cx="1851660" cy="377394"/>
          </a:xfrm>
        </p:spPr>
        <p:txBody>
          <a:bodyPr>
            <a:normAutofit/>
          </a:bodyPr>
          <a:lstStyle/>
          <a:p>
            <a:r>
              <a:rPr lang="en-US" b="1" dirty="0" smtClean="0"/>
              <a:t>: </a:t>
            </a:r>
            <a:endParaRPr lang="en-US" b="1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77341" y="1838598"/>
            <a:ext cx="1851660" cy="3773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 b="1" dirty="0">
                <a:solidFill>
                  <a:prstClr val="black"/>
                </a:solidFill>
              </a:rPr>
              <a:t>LISTENING: 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06690" y="3083406"/>
            <a:ext cx="1851660" cy="3773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sz="1800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1630080" y="1863090"/>
              <a:ext cx="1604880" cy="33507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1840" y="1766892"/>
                <a:ext cx="1701000" cy="527465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Double Wave 33"/>
          <p:cNvSpPr/>
          <p:nvPr/>
        </p:nvSpPr>
        <p:spPr>
          <a:xfrm>
            <a:off x="3429001" y="1822844"/>
            <a:ext cx="4777739" cy="442569"/>
          </a:xfrm>
          <a:prstGeom prst="doubleWav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2400" kern="1200" dirty="0">
                <a:solidFill>
                  <a:prstClr val="white"/>
                </a:solidFill>
              </a:rPr>
              <a:t>Unit 3: PRICES AND MONEY</a:t>
            </a:r>
          </a:p>
        </p:txBody>
      </p:sp>
      <p:sp>
        <p:nvSpPr>
          <p:cNvPr id="37" name="Heart 36"/>
          <p:cNvSpPr/>
          <p:nvPr/>
        </p:nvSpPr>
        <p:spPr>
          <a:xfrm>
            <a:off x="2590800" y="2863592"/>
            <a:ext cx="3916080" cy="1841757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2100" kern="12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491200" y="3139200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3200" y="3121200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6192000" y="1094400"/>
              <a:ext cx="360" cy="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4000" y="1076400"/>
                <a:ext cx="36360" cy="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07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197" y="1430383"/>
            <a:ext cx="4409948" cy="49353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97626" y="1539990"/>
            <a:ext cx="2116184" cy="60926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b="1" dirty="0">
                <a:solidFill>
                  <a:prstClr val="black"/>
                </a:solidFill>
              </a:rPr>
              <a:t>LISTENING:</a:t>
            </a:r>
            <a:r>
              <a:rPr lang="en-US" sz="1800" b="1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62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>
            <a:spLocks noGrp="1"/>
          </p:cNvSpPr>
          <p:nvPr>
            <p:ph type="title"/>
          </p:nvPr>
        </p:nvSpPr>
        <p:spPr>
          <a:xfrm>
            <a:off x="5292971" y="718410"/>
            <a:ext cx="3429000" cy="228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Grammar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Adverbs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Listening: Prices and Money</a:t>
            </a:r>
            <a:b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"/>
          <p:cNvSpPr>
            <a:spLocks noGrp="1"/>
          </p:cNvSpPr>
          <p:nvPr>
            <p:ph type="title" idx="2"/>
          </p:nvPr>
        </p:nvSpPr>
        <p:spPr>
          <a:xfrm>
            <a:off x="228600" y="1752404"/>
            <a:ext cx="4414383" cy="876691"/>
          </a:xfrm>
          <a:prstGeom prst="homePlate">
            <a:avLst>
              <a:gd name="adj" fmla="val 50000"/>
            </a:avLst>
          </a:prstGeom>
          <a:solidFill>
            <a:srgbClr val="F2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 dirty="0" smtClean="0">
                <a:latin typeface="Calibri"/>
                <a:sym typeface="Calibri"/>
              </a:rPr>
              <a:t>TABLE OF CONTENT</a:t>
            </a:r>
            <a:endParaRPr sz="3200" dirty="0"/>
          </a:p>
        </p:txBody>
      </p:sp>
      <p:grpSp>
        <p:nvGrpSpPr>
          <p:cNvPr id="148" name="Google Shape;148;p1"/>
          <p:cNvGrpSpPr/>
          <p:nvPr/>
        </p:nvGrpSpPr>
        <p:grpSpPr>
          <a:xfrm>
            <a:off x="5105400" y="1797479"/>
            <a:ext cx="125190" cy="127859"/>
            <a:chOff x="4676550" y="2160575"/>
            <a:chExt cx="51400" cy="52500"/>
          </a:xfrm>
        </p:grpSpPr>
        <p:sp>
          <p:nvSpPr>
            <p:cNvPr id="149" name="Google Shape;149;p1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5131540" y="2190750"/>
            <a:ext cx="125190" cy="127859"/>
            <a:chOff x="4676550" y="2160575"/>
            <a:chExt cx="51400" cy="52500"/>
          </a:xfrm>
        </p:grpSpPr>
        <p:sp>
          <p:nvSpPr>
            <p:cNvPr id="153" name="Google Shape;153;p1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1"/>
          <p:cNvGrpSpPr/>
          <p:nvPr/>
        </p:nvGrpSpPr>
        <p:grpSpPr>
          <a:xfrm>
            <a:off x="5136594" y="2665342"/>
            <a:ext cx="125190" cy="127859"/>
            <a:chOff x="4676550" y="2160575"/>
            <a:chExt cx="51400" cy="52500"/>
          </a:xfrm>
        </p:grpSpPr>
        <p:sp>
          <p:nvSpPr>
            <p:cNvPr id="157" name="Google Shape;157;p1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812" y="202475"/>
            <a:ext cx="6447501" cy="990600"/>
          </a:xfrm>
        </p:spPr>
        <p:txBody>
          <a:bodyPr/>
          <a:lstStyle/>
          <a:p>
            <a:r>
              <a:rPr lang="en-US" b="1" u="sng" dirty="0" smtClean="0"/>
              <a:t>Currency symbols</a:t>
            </a:r>
            <a:r>
              <a:rPr lang="en-US" b="1" dirty="0" smtClean="0"/>
              <a:t>:</a:t>
            </a:r>
            <a:endParaRPr lang="en-US" b="1" dirty="0"/>
          </a:p>
        </p:txBody>
      </p:sp>
      <p:pic>
        <p:nvPicPr>
          <p:cNvPr id="1026" name="Picture 2" descr="Top 10 traded currencies in world, with country flag and currency symbol  Stock Vector Image &amp;amp; Art - Alam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08" y="1120787"/>
            <a:ext cx="7426235" cy="373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56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55" y="199856"/>
            <a:ext cx="8289833" cy="1367687"/>
          </a:xfrm>
        </p:spPr>
        <p:txBody>
          <a:bodyPr>
            <a:normAutofit fontScale="40000" lnSpcReduction="20000"/>
          </a:bodyPr>
          <a:lstStyle/>
          <a:p>
            <a:r>
              <a:rPr lang="vi-VN" sz="4425" b="1" dirty="0"/>
              <a:t>Cách đọc số thập phân trong tiếng Anh khi biểu thị lượng tiền</a:t>
            </a:r>
          </a:p>
          <a:p>
            <a:pPr marL="0" indent="0">
              <a:buNone/>
            </a:pPr>
            <a:r>
              <a:rPr lang="en-US" sz="3825" dirty="0"/>
              <a:t>   </a:t>
            </a:r>
            <a:r>
              <a:rPr lang="vi-VN" sz="3825" dirty="0"/>
              <a:t>Lượng tiền hay giá tiền trong tiếng Anh (Dollar và Cent hoặc Pound và Pence) </a:t>
            </a:r>
            <a:r>
              <a:rPr lang="en-US" sz="3825" dirty="0"/>
              <a:t>  </a:t>
            </a:r>
          </a:p>
          <a:p>
            <a:pPr marL="0" indent="0">
              <a:buNone/>
            </a:pPr>
            <a:r>
              <a:rPr lang="en-US" sz="3825" dirty="0"/>
              <a:t>   </a:t>
            </a:r>
            <a:r>
              <a:rPr lang="vi-VN" sz="3825" dirty="0"/>
              <a:t>sẽ có cách đọc khác với cách đọc số thập phân trong tiếng Anh ở trên. </a:t>
            </a:r>
          </a:p>
          <a:p>
            <a:r>
              <a:rPr lang="vi-VN" dirty="0"/>
              <a:t/>
            </a:r>
            <a:br>
              <a:rPr lang="vi-VN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96" y="1241890"/>
            <a:ext cx="6353549" cy="379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12" y="166552"/>
            <a:ext cx="8464731" cy="4771208"/>
          </a:xfrm>
        </p:spPr>
        <p:txBody>
          <a:bodyPr>
            <a:normAutofit/>
          </a:bodyPr>
          <a:lstStyle/>
          <a:p>
            <a:r>
              <a:rPr lang="vi-VN" sz="2100" b="1" u="sng" dirty="0"/>
              <a:t>Cách đọc</a:t>
            </a:r>
            <a:r>
              <a:rPr lang="vi-VN" sz="2100" b="1" dirty="0"/>
              <a:t>:</a:t>
            </a:r>
            <a:r>
              <a:rPr lang="vi-VN" sz="2100" dirty="0"/>
              <a:t> </a:t>
            </a:r>
          </a:p>
          <a:p>
            <a:r>
              <a:rPr lang="vi-VN" sz="2100" b="1" dirty="0"/>
              <a:t>Đọc phần nguyên + dollar/euro/pound + đọc phần thập phân như số đếm (+ cent/pence) </a:t>
            </a:r>
          </a:p>
          <a:p>
            <a:endParaRPr lang="en-US" sz="2100" b="1" u="sng" dirty="0"/>
          </a:p>
          <a:p>
            <a:endParaRPr lang="en-US" sz="2100" b="1" u="sng" dirty="0"/>
          </a:p>
          <a:p>
            <a:endParaRPr lang="en-US" sz="2100" b="1" u="sng" dirty="0"/>
          </a:p>
          <a:p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568235" y="1244238"/>
            <a:ext cx="3438797" cy="14646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kern="1200" dirty="0">
                <a:solidFill>
                  <a:prstClr val="black"/>
                </a:solidFill>
              </a:rPr>
              <a:t>100 cents = 1 dollar (đô-la)</a:t>
            </a: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kern="1200" dirty="0">
                <a:solidFill>
                  <a:prstClr val="black"/>
                </a:solidFill>
              </a:rPr>
              <a:t>100 cents = 1 euro (đồng Euro) </a:t>
            </a: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kern="1200" dirty="0">
                <a:solidFill>
                  <a:prstClr val="black"/>
                </a:solidFill>
              </a:rPr>
              <a:t>100 pences = 1 pound (bảng Anh)</a:t>
            </a:r>
          </a:p>
        </p:txBody>
      </p:sp>
      <p:sp>
        <p:nvSpPr>
          <p:cNvPr id="5" name="Flowchart: Preparation 4"/>
          <p:cNvSpPr/>
          <p:nvPr/>
        </p:nvSpPr>
        <p:spPr>
          <a:xfrm>
            <a:off x="1152797" y="2708910"/>
            <a:ext cx="7390311" cy="2253343"/>
          </a:xfrm>
          <a:prstGeom prst="flowChartPrepara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b="1" u="sng" kern="1200" dirty="0">
                <a:solidFill>
                  <a:prstClr val="black"/>
                </a:solidFill>
              </a:rPr>
              <a:t>Ví dụ:</a:t>
            </a:r>
            <a:r>
              <a:rPr lang="vi-VN" sz="1500" b="1" kern="1200" dirty="0">
                <a:solidFill>
                  <a:prstClr val="black"/>
                </a:solidFill>
              </a:rPr>
              <a:t> </a:t>
            </a:r>
            <a:endParaRPr lang="vi-VN" sz="1500" kern="12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kern="1200" dirty="0">
                <a:solidFill>
                  <a:prstClr val="black"/>
                </a:solidFill>
              </a:rPr>
              <a:t>$19.91 </a:t>
            </a:r>
            <a:r>
              <a:rPr lang="en-US" sz="1500" kern="1200" dirty="0">
                <a:solidFill>
                  <a:prstClr val="black"/>
                </a:solidFill>
              </a:rPr>
              <a:t> </a:t>
            </a:r>
            <a:r>
              <a:rPr lang="vi-VN" sz="1500" kern="1200" dirty="0">
                <a:solidFill>
                  <a:prstClr val="black"/>
                </a:solidFill>
              </a:rPr>
              <a:t>= nineteen dollars, ninety-one (cents)</a:t>
            </a: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kern="1200" dirty="0">
                <a:solidFill>
                  <a:prstClr val="black"/>
                </a:solidFill>
              </a:rPr>
              <a:t>$0,5 </a:t>
            </a:r>
            <a:r>
              <a:rPr lang="en-US" sz="1500" kern="1200" dirty="0">
                <a:solidFill>
                  <a:prstClr val="black"/>
                </a:solidFill>
              </a:rPr>
              <a:t>     </a:t>
            </a:r>
            <a:r>
              <a:rPr lang="vi-VN" sz="1500" kern="1200" dirty="0">
                <a:solidFill>
                  <a:prstClr val="black"/>
                </a:solidFill>
              </a:rPr>
              <a:t>= fifty cents</a:t>
            </a: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kern="1200" dirty="0">
                <a:solidFill>
                  <a:prstClr val="black"/>
                </a:solidFill>
              </a:rPr>
              <a:t>£1.60 </a:t>
            </a:r>
            <a:r>
              <a:rPr lang="en-US" sz="1500" kern="1200" dirty="0">
                <a:solidFill>
                  <a:prstClr val="black"/>
                </a:solidFill>
              </a:rPr>
              <a:t>   </a:t>
            </a:r>
            <a:r>
              <a:rPr lang="vi-VN" sz="1500" kern="1200" dirty="0">
                <a:solidFill>
                  <a:prstClr val="black"/>
                </a:solidFill>
              </a:rPr>
              <a:t>=  one pound sixty (pences)</a:t>
            </a: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kern="1200" dirty="0">
                <a:solidFill>
                  <a:prstClr val="black"/>
                </a:solidFill>
              </a:rPr>
              <a:t>€250.05 = two hundred and fifty euros, five (cents)</a:t>
            </a:r>
          </a:p>
        </p:txBody>
      </p:sp>
      <p:sp>
        <p:nvSpPr>
          <p:cNvPr id="4" name="Rectangle 3"/>
          <p:cNvSpPr/>
          <p:nvPr/>
        </p:nvSpPr>
        <p:spPr>
          <a:xfrm>
            <a:off x="5705079" y="2096740"/>
            <a:ext cx="2997724" cy="3040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95875" y="1976573"/>
            <a:ext cx="933254" cy="3040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76844" y="1976573"/>
            <a:ext cx="2227082" cy="3040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7106" y="1460469"/>
            <a:ext cx="3314700" cy="3040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9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uild="p" animBg="1"/>
      <p:bldP spid="5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2" y="333102"/>
            <a:ext cx="8378939" cy="4516483"/>
          </a:xfrm>
          <a:prstGeom prst="rect">
            <a:avLst/>
          </a:prstGeom>
        </p:spPr>
      </p:pic>
      <p:pic>
        <p:nvPicPr>
          <p:cNvPr id="2" name="Trac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602" y="20118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0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2" y="333102"/>
            <a:ext cx="8378939" cy="4516483"/>
          </a:xfrm>
          <a:prstGeom prst="rect">
            <a:avLst/>
          </a:prstGeom>
        </p:spPr>
      </p:pic>
      <p:pic>
        <p:nvPicPr>
          <p:cNvPr id="2" name="Trac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602" y="201182"/>
            <a:ext cx="457200" cy="4572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457700" y="1498963"/>
            <a:ext cx="5163094" cy="3644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Tx/>
              <a:buFontTx/>
              <a:buNone/>
            </a:pPr>
            <a:r>
              <a:rPr lang="en-US" sz="1500" b="1" u="sng" kern="1200" dirty="0">
                <a:solidFill>
                  <a:prstClr val="white"/>
                </a:solidFill>
              </a:rPr>
              <a:t>Track 5</a:t>
            </a: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b="1" kern="1200" dirty="0">
                <a:solidFill>
                  <a:prstClr val="white"/>
                </a:solidFill>
              </a:rPr>
              <a:t>1.</a:t>
            </a:r>
            <a:r>
              <a:rPr lang="en-US" sz="1500" b="1" kern="1200" dirty="0">
                <a:solidFill>
                  <a:prstClr val="white"/>
                </a:solidFill>
              </a:rPr>
              <a:t> </a:t>
            </a:r>
            <a:r>
              <a:rPr lang="vi-VN" sz="1500" kern="1200" dirty="0">
                <a:solidFill>
                  <a:prstClr val="white"/>
                </a:solidFill>
              </a:rPr>
              <a:t>So that comes to $7.50 and your change is $12.50.</a:t>
            </a:r>
            <a:endParaRPr lang="en-US" sz="1500" kern="12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b="1" kern="1200" dirty="0">
                <a:solidFill>
                  <a:prstClr val="white"/>
                </a:solidFill>
              </a:rPr>
              <a:t>2.</a:t>
            </a:r>
            <a:r>
              <a:rPr lang="en-US" sz="1500" b="1" kern="1200" dirty="0">
                <a:solidFill>
                  <a:prstClr val="white"/>
                </a:solidFill>
              </a:rPr>
              <a:t> </a:t>
            </a:r>
            <a:r>
              <a:rPr lang="vi-VN" sz="1500" kern="1200" dirty="0">
                <a:solidFill>
                  <a:prstClr val="white"/>
                </a:solidFill>
              </a:rPr>
              <a:t>That comes to $19.90. So here’s your change, ten cents.</a:t>
            </a:r>
            <a:endParaRPr lang="en-US" sz="1500" kern="12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b="1" kern="1200" dirty="0">
                <a:solidFill>
                  <a:prstClr val="white"/>
                </a:solidFill>
              </a:rPr>
              <a:t>3.</a:t>
            </a:r>
            <a:r>
              <a:rPr lang="en-US" sz="1500" b="1" kern="1200" dirty="0">
                <a:solidFill>
                  <a:prstClr val="white"/>
                </a:solidFill>
              </a:rPr>
              <a:t> </a:t>
            </a:r>
            <a:r>
              <a:rPr lang="vi-VN" sz="1500" kern="1200" dirty="0">
                <a:solidFill>
                  <a:prstClr val="white"/>
                </a:solidFill>
              </a:rPr>
              <a:t>Yes, so that’s, let me see, $9.65, right? Here’s your change, $10.35.</a:t>
            </a:r>
            <a:endParaRPr lang="en-US" sz="1500" kern="12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b="1" kern="1200" dirty="0">
                <a:solidFill>
                  <a:prstClr val="white"/>
                </a:solidFill>
              </a:rPr>
              <a:t>4.</a:t>
            </a:r>
            <a:r>
              <a:rPr lang="en-US" sz="1500" b="1" kern="1200" dirty="0">
                <a:solidFill>
                  <a:prstClr val="white"/>
                </a:solidFill>
              </a:rPr>
              <a:t> </a:t>
            </a:r>
            <a:r>
              <a:rPr lang="vi-VN" sz="1500" kern="1200" dirty="0">
                <a:solidFill>
                  <a:prstClr val="white"/>
                </a:solidFill>
              </a:rPr>
              <a:t>so that’s $8.15, and here’s your change, $11.85.</a:t>
            </a:r>
            <a:endParaRPr lang="en-US" sz="1500" kern="12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b="1" kern="1200" dirty="0">
                <a:solidFill>
                  <a:prstClr val="white"/>
                </a:solidFill>
              </a:rPr>
              <a:t>5.</a:t>
            </a:r>
            <a:r>
              <a:rPr lang="en-US" sz="1500" b="1" kern="1200" dirty="0">
                <a:solidFill>
                  <a:prstClr val="white"/>
                </a:solidFill>
              </a:rPr>
              <a:t> </a:t>
            </a:r>
            <a:r>
              <a:rPr lang="vi-VN" sz="1500" kern="1200" dirty="0">
                <a:solidFill>
                  <a:prstClr val="white"/>
                </a:solidFill>
              </a:rPr>
              <a:t>So that’s $12.49. And here’s your change, $7.51.</a:t>
            </a:r>
            <a:endParaRPr lang="en-US" sz="1500" kern="12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ClrTx/>
              <a:buFontTx/>
              <a:buNone/>
            </a:pPr>
            <a:r>
              <a:rPr lang="vi-VN" sz="1500" b="1" kern="1200" dirty="0">
                <a:solidFill>
                  <a:prstClr val="white"/>
                </a:solidFill>
              </a:rPr>
              <a:t>6.</a:t>
            </a:r>
            <a:r>
              <a:rPr lang="en-US" sz="1500" b="1" kern="1200" dirty="0">
                <a:solidFill>
                  <a:prstClr val="white"/>
                </a:solidFill>
              </a:rPr>
              <a:t> </a:t>
            </a:r>
            <a:r>
              <a:rPr lang="vi-VN" sz="1500" kern="1200" dirty="0">
                <a:solidFill>
                  <a:prstClr val="white"/>
                </a:solidFill>
              </a:rPr>
              <a:t>So that comes to $18.25 altogether. And here’s your change. That’s a dollar seventy-five.</a:t>
            </a:r>
            <a:endParaRPr lang="en-US" sz="1500" kern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20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54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26" y="186145"/>
            <a:ext cx="7916092" cy="4859383"/>
          </a:xfrm>
          <a:prstGeom prst="rect">
            <a:avLst/>
          </a:prstGeom>
        </p:spPr>
      </p:pic>
      <p:pic>
        <p:nvPicPr>
          <p:cNvPr id="2" name="Trac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26" y="186145"/>
            <a:ext cx="457200" cy="457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722829" y="98982"/>
            <a:ext cx="4557389" cy="2262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Track 5</a:t>
            </a:r>
          </a:p>
          <a:p>
            <a:pPr>
              <a:buClrTx/>
              <a:buFontTx/>
              <a:buNone/>
            </a:pPr>
            <a:r>
              <a:rPr lang="vi-VN" sz="1350" b="1" kern="1200" dirty="0">
                <a:solidFill>
                  <a:prstClr val="white"/>
                </a:solidFill>
              </a:rPr>
              <a:t>1.</a:t>
            </a:r>
            <a:r>
              <a:rPr lang="en-US" sz="1350" b="1" kern="1200" dirty="0">
                <a:solidFill>
                  <a:prstClr val="white"/>
                </a:solidFill>
              </a:rPr>
              <a:t> </a:t>
            </a:r>
          </a:p>
          <a:p>
            <a:pPr>
              <a:buClrTx/>
              <a:buFontTx/>
              <a:buNone/>
            </a:pPr>
            <a:r>
              <a:rPr lang="vi-VN" sz="1350" kern="1200" dirty="0">
                <a:solidFill>
                  <a:prstClr val="white"/>
                </a:solidFill>
              </a:rPr>
              <a:t>Let’s see. </a:t>
            </a:r>
            <a:r>
              <a:rPr lang="vi-VN" sz="1350" b="1" u="sng" kern="1200" dirty="0">
                <a:solidFill>
                  <a:srgbClr val="FF0000"/>
                </a:solidFill>
              </a:rPr>
              <a:t>Soup</a:t>
            </a:r>
            <a:r>
              <a:rPr lang="vi-VN" sz="1350" kern="1200" dirty="0">
                <a:solidFill>
                  <a:prstClr val="white"/>
                </a:solidFill>
              </a:rPr>
              <a:t>. That’s two for a dollar. And </a:t>
            </a:r>
            <a:r>
              <a:rPr lang="vi-VN" sz="1350" u="sng" kern="1200" dirty="0">
                <a:solidFill>
                  <a:srgbClr val="FF0000"/>
                </a:solidFill>
              </a:rPr>
              <a:t>a bottle of shampoo</a:t>
            </a:r>
            <a:r>
              <a:rPr lang="vi-VN" sz="1350" kern="1200" dirty="0">
                <a:solidFill>
                  <a:prstClr val="white"/>
                </a:solidFill>
              </a:rPr>
              <a:t>—$6.50. So that comes to $7.50 and your change is $12.50.</a:t>
            </a:r>
            <a:endParaRPr lang="en-US" sz="1350" kern="1200" dirty="0">
              <a:solidFill>
                <a:prstClr val="white"/>
              </a:solidFill>
            </a:endParaRPr>
          </a:p>
          <a:p>
            <a:pPr>
              <a:buClrTx/>
              <a:buFontTx/>
              <a:buNone/>
            </a:pPr>
            <a:r>
              <a:rPr lang="vi-VN" sz="1350" b="1" kern="1200" dirty="0">
                <a:solidFill>
                  <a:prstClr val="white"/>
                </a:solidFill>
              </a:rPr>
              <a:t>2.</a:t>
            </a:r>
            <a:r>
              <a:rPr lang="en-US" sz="1350" b="1" kern="1200" dirty="0">
                <a:solidFill>
                  <a:prstClr val="white"/>
                </a:solidFill>
              </a:rPr>
              <a:t> </a:t>
            </a:r>
          </a:p>
          <a:p>
            <a:pPr>
              <a:buClrTx/>
              <a:buFontTx/>
              <a:buNone/>
            </a:pPr>
            <a:r>
              <a:rPr lang="vi-VN" sz="1350" kern="1200" dirty="0">
                <a:solidFill>
                  <a:prstClr val="white"/>
                </a:solidFill>
              </a:rPr>
              <a:t>Okay, now—let me see what you’ve got. The </a:t>
            </a:r>
            <a:r>
              <a:rPr lang="vi-VN" sz="1350" u="sng" kern="1200" dirty="0">
                <a:solidFill>
                  <a:srgbClr val="FF0000"/>
                </a:solidFill>
              </a:rPr>
              <a:t>CD</a:t>
            </a:r>
            <a:r>
              <a:rPr lang="vi-VN" sz="1350" kern="1200" dirty="0">
                <a:solidFill>
                  <a:prstClr val="white"/>
                </a:solidFill>
              </a:rPr>
              <a:t> is $14.95, and the </a:t>
            </a:r>
            <a:r>
              <a:rPr lang="vi-VN" sz="1350" u="sng" kern="1200" dirty="0">
                <a:solidFill>
                  <a:srgbClr val="FF0000"/>
                </a:solidFill>
              </a:rPr>
              <a:t>cassette</a:t>
            </a:r>
            <a:r>
              <a:rPr lang="vi-VN" sz="1350" kern="1200" dirty="0">
                <a:solidFill>
                  <a:prstClr val="white"/>
                </a:solidFill>
              </a:rPr>
              <a:t>—oh, a good one, my favorite group—it’s on sale for $4.95. So, let me see…. That comes to $19.90. So here’s your change, ten cents.</a:t>
            </a:r>
            <a:br>
              <a:rPr lang="vi-VN" sz="1350" kern="1200" dirty="0">
                <a:solidFill>
                  <a:prstClr val="white"/>
                </a:solidFill>
              </a:rPr>
            </a:b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0429" y="359926"/>
            <a:ext cx="4322189" cy="8130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21811" y="1346803"/>
            <a:ext cx="4322189" cy="8130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98" y="2615836"/>
            <a:ext cx="372359" cy="372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98" y="3571478"/>
            <a:ext cx="372359" cy="372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1" y="3844820"/>
            <a:ext cx="372359" cy="3723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7" y="4517591"/>
            <a:ext cx="372359" cy="3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54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46" y="98982"/>
            <a:ext cx="7916092" cy="485938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91" y="2592304"/>
            <a:ext cx="257252" cy="228668"/>
          </a:xfrm>
        </p:spPr>
      </p:pic>
      <p:sp>
        <p:nvSpPr>
          <p:cNvPr id="5" name="Rounded Rectangle 4"/>
          <p:cNvSpPr/>
          <p:nvPr/>
        </p:nvSpPr>
        <p:spPr>
          <a:xfrm>
            <a:off x="4534892" y="98981"/>
            <a:ext cx="4528980" cy="2333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Tx/>
              <a:buFontTx/>
              <a:buNone/>
            </a:pPr>
            <a:r>
              <a:rPr lang="en-US" sz="1275" kern="1200" dirty="0">
                <a:solidFill>
                  <a:prstClr val="white"/>
                </a:solidFill>
              </a:rPr>
              <a:t>Track 5</a:t>
            </a:r>
          </a:p>
          <a:p>
            <a:pPr>
              <a:buClrTx/>
              <a:buFontTx/>
              <a:buNone/>
            </a:pPr>
            <a:r>
              <a:rPr lang="vi-VN" sz="1275" b="1" kern="1200" dirty="0">
                <a:solidFill>
                  <a:prstClr val="white"/>
                </a:solidFill>
              </a:rPr>
              <a:t>3.</a:t>
            </a:r>
            <a:r>
              <a:rPr lang="vi-VN" sz="1275" kern="1200" dirty="0">
                <a:solidFill>
                  <a:prstClr val="white"/>
                </a:solidFill>
              </a:rPr>
              <a:t/>
            </a:r>
            <a:br>
              <a:rPr lang="vi-VN" sz="1275" kern="1200" dirty="0">
                <a:solidFill>
                  <a:prstClr val="white"/>
                </a:solidFill>
              </a:rPr>
            </a:br>
            <a:r>
              <a:rPr lang="vi-VN" sz="1275" kern="1200" dirty="0">
                <a:solidFill>
                  <a:prstClr val="white"/>
                </a:solidFill>
              </a:rPr>
              <a:t>Yes, can I help you? Okay. Let’s see. The </a:t>
            </a:r>
            <a:r>
              <a:rPr lang="vi-VN" sz="1275" u="sng" kern="1200" dirty="0">
                <a:solidFill>
                  <a:srgbClr val="FF0000"/>
                </a:solidFill>
              </a:rPr>
              <a:t>newspapers</a:t>
            </a:r>
            <a:r>
              <a:rPr lang="vi-VN" sz="1275" kern="1200" dirty="0">
                <a:solidFill>
                  <a:prstClr val="white"/>
                </a:solidFill>
              </a:rPr>
              <a:t> are $1.50, and the </a:t>
            </a:r>
            <a:r>
              <a:rPr lang="vi-VN" sz="1275" u="sng" kern="1200" dirty="0">
                <a:solidFill>
                  <a:srgbClr val="FF0000"/>
                </a:solidFill>
              </a:rPr>
              <a:t>magazines</a:t>
            </a:r>
            <a:r>
              <a:rPr lang="vi-VN" sz="1275" kern="1200" dirty="0">
                <a:solidFill>
                  <a:prstClr val="white"/>
                </a:solidFill>
              </a:rPr>
              <a:t> will cost another…$8.15. Yes, so that’s, let me see, $9.65, right? Here’s your change, $10.35.</a:t>
            </a:r>
            <a:endParaRPr lang="en-US" sz="1275" kern="1200" dirty="0">
              <a:solidFill>
                <a:prstClr val="white"/>
              </a:solidFill>
            </a:endParaRPr>
          </a:p>
          <a:p>
            <a:pPr>
              <a:buClrTx/>
              <a:buFontTx/>
              <a:buNone/>
            </a:pPr>
            <a:r>
              <a:rPr lang="vi-VN" sz="1275" b="1" kern="1200" dirty="0">
                <a:solidFill>
                  <a:prstClr val="white"/>
                </a:solidFill>
              </a:rPr>
              <a:t>4.</a:t>
            </a:r>
            <a:r>
              <a:rPr lang="vi-VN" sz="1275" kern="1200" dirty="0">
                <a:solidFill>
                  <a:prstClr val="white"/>
                </a:solidFill>
              </a:rPr>
              <a:t/>
            </a:r>
            <a:br>
              <a:rPr lang="vi-VN" sz="1275" kern="1200" dirty="0">
                <a:solidFill>
                  <a:prstClr val="white"/>
                </a:solidFill>
              </a:rPr>
            </a:br>
            <a:r>
              <a:rPr lang="vi-VN" sz="1275" kern="1200" dirty="0">
                <a:solidFill>
                  <a:prstClr val="white"/>
                </a:solidFill>
              </a:rPr>
              <a:t>So you’re taking the </a:t>
            </a:r>
            <a:r>
              <a:rPr lang="vi-VN" sz="1275" u="sng" kern="1200" dirty="0">
                <a:solidFill>
                  <a:srgbClr val="FF0000"/>
                </a:solidFill>
              </a:rPr>
              <a:t>T-shirt</a:t>
            </a:r>
            <a:r>
              <a:rPr lang="vi-VN" sz="1275" kern="1200" dirty="0">
                <a:solidFill>
                  <a:prstClr val="white"/>
                </a:solidFill>
              </a:rPr>
              <a:t>—nice choice. The </a:t>
            </a:r>
            <a:r>
              <a:rPr lang="vi-VN" sz="1275" u="sng" kern="1200" dirty="0">
                <a:solidFill>
                  <a:prstClr val="white"/>
                </a:solidFill>
              </a:rPr>
              <a:t>color suits </a:t>
            </a:r>
            <a:r>
              <a:rPr lang="vi-VN" sz="1275" kern="1200" dirty="0">
                <a:solidFill>
                  <a:prstClr val="white"/>
                </a:solidFill>
              </a:rPr>
              <a:t>you. Okay, that’s $4.95, then the</a:t>
            </a:r>
            <a:br>
              <a:rPr lang="vi-VN" sz="1275" kern="1200" dirty="0">
                <a:solidFill>
                  <a:prstClr val="white"/>
                </a:solidFill>
              </a:rPr>
            </a:br>
            <a:r>
              <a:rPr lang="vi-VN" sz="1275" u="sng" kern="1200" dirty="0">
                <a:solidFill>
                  <a:srgbClr val="FF0000"/>
                </a:solidFill>
              </a:rPr>
              <a:t>socks</a:t>
            </a:r>
            <a:r>
              <a:rPr lang="vi-VN" sz="1275" kern="1200" dirty="0">
                <a:solidFill>
                  <a:prstClr val="white"/>
                </a:solidFill>
              </a:rPr>
              <a:t>. They’re another $3.20, so that’s $8.15, and here’s your change, $11.85.</a:t>
            </a:r>
            <a:endParaRPr lang="en-US" sz="1275" kern="1200" dirty="0">
              <a:solidFill>
                <a:prstClr val="white"/>
              </a:solidFill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91" y="3463105"/>
            <a:ext cx="257252" cy="228668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125" y="3982066"/>
            <a:ext cx="257252" cy="228668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125" y="4470215"/>
            <a:ext cx="257252" cy="22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9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82"/>
            <a:ext cx="7916092" cy="485938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945118" y="14378"/>
            <a:ext cx="5342171" cy="231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Track 5</a:t>
            </a:r>
          </a:p>
          <a:p>
            <a:pPr>
              <a:buClrTx/>
              <a:buFontTx/>
              <a:buNone/>
            </a:pPr>
            <a:r>
              <a:rPr lang="vi-VN" sz="1350" b="1" kern="1200" dirty="0">
                <a:solidFill>
                  <a:prstClr val="white"/>
                </a:solidFill>
              </a:rPr>
              <a:t>5.</a:t>
            </a:r>
            <a:r>
              <a:rPr lang="vi-VN" sz="1350" kern="1200" dirty="0">
                <a:solidFill>
                  <a:prstClr val="white"/>
                </a:solidFill>
              </a:rPr>
              <a:t/>
            </a:r>
            <a:br>
              <a:rPr lang="vi-VN" sz="1350" kern="1200" dirty="0">
                <a:solidFill>
                  <a:prstClr val="white"/>
                </a:solidFill>
              </a:rPr>
            </a:br>
            <a:r>
              <a:rPr lang="vi-VN" sz="1350" kern="1200" dirty="0">
                <a:solidFill>
                  <a:prstClr val="white"/>
                </a:solidFill>
              </a:rPr>
              <a:t>Mmm, I like </a:t>
            </a:r>
            <a:r>
              <a:rPr lang="vi-VN" sz="1350" u="sng" kern="1200" dirty="0">
                <a:solidFill>
                  <a:srgbClr val="FF0000"/>
                </a:solidFill>
              </a:rPr>
              <a:t>chocolates</a:t>
            </a:r>
            <a:r>
              <a:rPr lang="vi-VN" sz="1350" kern="1200" dirty="0">
                <a:solidFill>
                  <a:prstClr val="white"/>
                </a:solidFill>
              </a:rPr>
              <a:t>, too. Okay, that’s $9.50 for the chocolates. And chocolate chip cookies, too. Mmm. You really do like chocolate. The </a:t>
            </a:r>
            <a:r>
              <a:rPr lang="vi-VN" sz="1350" u="sng" kern="1200" dirty="0">
                <a:solidFill>
                  <a:srgbClr val="FF0000"/>
                </a:solidFill>
              </a:rPr>
              <a:t>cookies</a:t>
            </a:r>
            <a:r>
              <a:rPr lang="vi-VN" sz="1350" kern="1200" dirty="0">
                <a:solidFill>
                  <a:prstClr val="white"/>
                </a:solidFill>
              </a:rPr>
              <a:t> are $2.99. So that’s $12.49. And here’s your change, $7.51.</a:t>
            </a:r>
            <a:endParaRPr lang="en-US" sz="1350" kern="1200" dirty="0">
              <a:solidFill>
                <a:prstClr val="white"/>
              </a:solidFill>
            </a:endParaRPr>
          </a:p>
          <a:p>
            <a:pPr>
              <a:buClrTx/>
              <a:buFontTx/>
              <a:buNone/>
            </a:pPr>
            <a:r>
              <a:rPr lang="vi-VN" sz="1350" b="1" kern="1200" dirty="0">
                <a:solidFill>
                  <a:prstClr val="white"/>
                </a:solidFill>
              </a:rPr>
              <a:t>6.</a:t>
            </a:r>
            <a:r>
              <a:rPr lang="vi-VN" sz="1350" kern="1200" dirty="0">
                <a:solidFill>
                  <a:prstClr val="white"/>
                </a:solidFill>
              </a:rPr>
              <a:t/>
            </a:r>
            <a:br>
              <a:rPr lang="vi-VN" sz="1350" kern="1200" dirty="0">
                <a:solidFill>
                  <a:prstClr val="white"/>
                </a:solidFill>
              </a:rPr>
            </a:br>
            <a:r>
              <a:rPr lang="vi-VN" sz="1350" kern="1200" dirty="0">
                <a:solidFill>
                  <a:prstClr val="white"/>
                </a:solidFill>
              </a:rPr>
              <a:t>Is this all? Okay. Let’s see. Now the </a:t>
            </a:r>
            <a:r>
              <a:rPr lang="vi-VN" sz="1350" u="sng" kern="1200" dirty="0">
                <a:solidFill>
                  <a:srgbClr val="FF0000"/>
                </a:solidFill>
              </a:rPr>
              <a:t>magazines</a:t>
            </a:r>
            <a:r>
              <a:rPr lang="vi-VN" sz="1350" kern="1200" dirty="0">
                <a:solidFill>
                  <a:prstClr val="white"/>
                </a:solidFill>
              </a:rPr>
              <a:t> are $6.25. And you’re taking the </a:t>
            </a:r>
            <a:r>
              <a:rPr lang="vi-VN" sz="1350" u="sng" kern="1200" dirty="0">
                <a:solidFill>
                  <a:srgbClr val="FF0000"/>
                </a:solidFill>
              </a:rPr>
              <a:t>book</a:t>
            </a:r>
            <a:r>
              <a:rPr lang="vi-VN" sz="1350" kern="1200" dirty="0">
                <a:solidFill>
                  <a:prstClr val="white"/>
                </a:solidFill>
              </a:rPr>
              <a:t>? That’s $12.00. So that comes to $18.25 altogether. And here’s your change. That’s a dollar seventy-five.</a:t>
            </a:r>
            <a:endParaRPr lang="en-US" sz="1350" kern="1200" dirty="0">
              <a:solidFill>
                <a:prstClr val="white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979" y="2569949"/>
            <a:ext cx="257252" cy="228668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979" y="3436151"/>
            <a:ext cx="257252" cy="228668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979" y="4031933"/>
            <a:ext cx="257252" cy="228668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979" y="4437564"/>
            <a:ext cx="257252" cy="22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72" y="195943"/>
            <a:ext cx="1797010" cy="461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72" y="713564"/>
            <a:ext cx="7999928" cy="3528599"/>
          </a:xfrm>
          <a:prstGeom prst="rect">
            <a:avLst/>
          </a:prstGeom>
        </p:spPr>
      </p:pic>
      <p:pic>
        <p:nvPicPr>
          <p:cNvPr id="2" name="Track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8082" y="4232366"/>
            <a:ext cx="457200" cy="457200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24" y="2477864"/>
            <a:ext cx="257252" cy="22866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04" y="2761949"/>
            <a:ext cx="257252" cy="228668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04" y="3047059"/>
            <a:ext cx="257252" cy="228668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04" y="3332168"/>
            <a:ext cx="257252" cy="228668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24" y="3638643"/>
            <a:ext cx="257252" cy="22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55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1"/>
            <a:ext cx="9144000" cy="5006339"/>
          </a:xfrm>
        </p:spPr>
        <p:txBody>
          <a:bodyPr>
            <a:normAutofit fontScale="92500"/>
          </a:bodyPr>
          <a:lstStyle/>
          <a:p>
            <a:r>
              <a:rPr lang="en-US" dirty="0"/>
              <a:t>Track 6</a:t>
            </a:r>
          </a:p>
          <a:p>
            <a:r>
              <a:rPr lang="vi-VN" b="1" dirty="0"/>
              <a:t>1.</a:t>
            </a:r>
            <a:r>
              <a:rPr lang="vi-VN" dirty="0"/>
              <a:t/>
            </a:r>
            <a:br>
              <a:rPr lang="vi-VN" dirty="0"/>
            </a:br>
            <a:r>
              <a:rPr lang="vi-VN" dirty="0"/>
              <a:t>I could never buy a car at home because we pay a very high tax on cars. Only rich people can really afford to buy a car at home. Here in the U.S., I drive a nice new car and I can easily afford it. You don’t have to be rich to own a car, which is great.</a:t>
            </a:r>
            <a:endParaRPr lang="en-US" dirty="0"/>
          </a:p>
          <a:p>
            <a:r>
              <a:rPr lang="vi-VN" b="1" dirty="0"/>
              <a:t>2.</a:t>
            </a:r>
            <a:r>
              <a:rPr lang="vi-VN" dirty="0"/>
              <a:t/>
            </a:r>
            <a:br>
              <a:rPr lang="vi-VN" dirty="0"/>
            </a:br>
            <a:r>
              <a:rPr lang="vi-VN" dirty="0"/>
              <a:t>At home it only costs about $200 a month to rent a nice apartment. That’s what I used to pay for a four-room apartment in a good neighborhood. Here in the U.S., I pay about twice that for a much smaller apartment, and it’s not in a very nice neighborhood.</a:t>
            </a:r>
            <a:br>
              <a:rPr lang="vi-VN" dirty="0"/>
            </a:br>
            <a:r>
              <a:rPr lang="vi-VN" b="1" dirty="0"/>
              <a:t>3.</a:t>
            </a:r>
            <a:r>
              <a:rPr lang="vi-VN" dirty="0"/>
              <a:t/>
            </a:r>
            <a:br>
              <a:rPr lang="vi-VN" dirty="0"/>
            </a:br>
            <a:r>
              <a:rPr lang="vi-VN" dirty="0"/>
              <a:t>I bought a lot of clothes in my country before I moved to the U.S. because everyone told me how expensive American clothing is. I was kind of surprised that I could get nice clothes here for very reasonable prices. In fact, it costs me less for clothes here than it used to cost me at home.</a:t>
            </a:r>
            <a:br>
              <a:rPr lang="vi-VN" dirty="0"/>
            </a:br>
            <a:r>
              <a:rPr lang="vi-VN" b="1" dirty="0"/>
              <a:t>4.</a:t>
            </a:r>
            <a:r>
              <a:rPr lang="vi-VN" dirty="0"/>
              <a:t/>
            </a:r>
            <a:br>
              <a:rPr lang="vi-VN" dirty="0"/>
            </a:br>
            <a:r>
              <a:rPr lang="vi-VN" dirty="0"/>
              <a:t>I come from a small country and not a lot of people travel by plane because it costs more than most people can afford. But the U.S. is such a big country and the population is large, so you have a lot of people traveling by plane. That’s what keeps the prices down. That means I can afford to fly here and I do it all the time. I couldn’t do that at home.</a:t>
            </a:r>
            <a:br>
              <a:rPr lang="vi-VN" dirty="0"/>
            </a:br>
            <a:r>
              <a:rPr lang="vi-VN" b="1" dirty="0"/>
              <a:t>5.</a:t>
            </a:r>
            <a:r>
              <a:rPr lang="vi-VN" dirty="0"/>
              <a:t/>
            </a:r>
            <a:br>
              <a:rPr lang="vi-VN" dirty="0"/>
            </a:br>
            <a:r>
              <a:rPr lang="vi-VN" dirty="0"/>
              <a:t>Most people send their children to private schools at home because the public schools are not very good. You have to pay a lot to do that, so it’s a big expense for many people. Public schools are better here, and cheaper than in my country. People don’t have to spend a lot on tuition, so most people send their children to public schools.</a:t>
            </a:r>
            <a:br>
              <a:rPr lang="vi-VN" dirty="0"/>
            </a:br>
            <a:r>
              <a:rPr lang="vi-VN" b="1" dirty="0"/>
              <a:t>6.</a:t>
            </a:r>
            <a:r>
              <a:rPr lang="vi-VN" dirty="0"/>
              <a:t/>
            </a:r>
            <a:br>
              <a:rPr lang="vi-VN" dirty="0"/>
            </a:br>
            <a:r>
              <a:rPr lang="vi-VN" dirty="0"/>
              <a:t>Here in the U.S. you need to have health insurance because it costs a lot to see a doctor or to enter a hospital. At home, you don’t have to pay much to see a doctor or go to a hospital because most of the clinics and hospitals are run by the government.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50" y="308850"/>
            <a:ext cx="7713900" cy="434100"/>
          </a:xfrm>
        </p:spPr>
        <p:txBody>
          <a:bodyPr/>
          <a:lstStyle/>
          <a:p>
            <a:r>
              <a:rPr lang="en-US" sz="48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GRAMMAR</a:t>
            </a:r>
            <a:endParaRPr lang="en-US" dirty="0">
              <a:latin typeface="Lucida Handwriting" panose="03010101010101010101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75" y="763432"/>
            <a:ext cx="7933650" cy="43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1552"/>
            <a:ext cx="7713900" cy="434100"/>
          </a:xfrm>
        </p:spPr>
        <p:txBody>
          <a:bodyPr/>
          <a:lstStyle/>
          <a:p>
            <a:r>
              <a:rPr lang="en-US" dirty="0" smtClean="0"/>
              <a:t>1. Forming an adverb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0" y="895350"/>
            <a:ext cx="723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 at these examples:</a:t>
            </a:r>
            <a:br>
              <a:rPr lang="en-US" dirty="0" smtClean="0"/>
            </a:br>
            <a:r>
              <a:rPr lang="en-US" dirty="0" smtClean="0"/>
              <a:t>1.  They are </a:t>
            </a:r>
            <a:r>
              <a:rPr lang="en-US" dirty="0" smtClean="0">
                <a:solidFill>
                  <a:srgbClr val="FF0000"/>
                </a:solidFill>
              </a:rPr>
              <a:t>happy</a:t>
            </a:r>
            <a:r>
              <a:rPr lang="en-US" dirty="0" smtClean="0"/>
              <a:t>. 		– They played together </a:t>
            </a:r>
            <a:r>
              <a:rPr lang="en-US" dirty="0" smtClean="0">
                <a:solidFill>
                  <a:srgbClr val="FF0000"/>
                </a:solidFill>
              </a:rPr>
              <a:t>happily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2. You are too </a:t>
            </a:r>
            <a:r>
              <a:rPr lang="en-US" dirty="0" smtClean="0">
                <a:solidFill>
                  <a:srgbClr val="FF0000"/>
                </a:solidFill>
              </a:rPr>
              <a:t>loud</a:t>
            </a:r>
            <a:r>
              <a:rPr lang="en-US" dirty="0" smtClean="0"/>
              <a:t>. 		- You are speaking </a:t>
            </a:r>
            <a:r>
              <a:rPr lang="en-US" dirty="0" smtClean="0">
                <a:solidFill>
                  <a:srgbClr val="FF0000"/>
                </a:solidFill>
              </a:rPr>
              <a:t>loudly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85950"/>
            <a:ext cx="533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1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14400" y="120015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Note: </a:t>
            </a:r>
            <a:r>
              <a:rPr lang="en-US" sz="1600" dirty="0" smtClean="0"/>
              <a:t>Not all words ending in –</a:t>
            </a:r>
            <a:r>
              <a:rPr lang="en-US" sz="1600" b="1" dirty="0" err="1" smtClean="0"/>
              <a:t>ly</a:t>
            </a:r>
            <a:r>
              <a:rPr lang="en-US" sz="1600" dirty="0" smtClean="0"/>
              <a:t> are adverbs. Some adjectives end in –</a:t>
            </a:r>
            <a:r>
              <a:rPr lang="en-US" sz="1600" b="1" dirty="0" err="1" smtClean="0"/>
              <a:t>ly</a:t>
            </a:r>
            <a:r>
              <a:rPr lang="en-US" sz="1600" dirty="0" smtClean="0"/>
              <a:t> too, for example:</a:t>
            </a:r>
            <a:br>
              <a:rPr lang="en-US" sz="1600" dirty="0" smtClean="0"/>
            </a:br>
            <a:r>
              <a:rPr lang="en-US" sz="1600" dirty="0" smtClean="0"/>
              <a:t>	friendly	lively	elderly	lonely	silly	lovely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02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469418"/>
              </p:ext>
            </p:extLst>
          </p:nvPr>
        </p:nvGraphicFramePr>
        <p:xfrm>
          <a:off x="914400" y="226695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Adjective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Adverb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quick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serious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careful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quiet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43000" y="66675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Forming adverbs of the following adjectives: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4400" y="264795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quickly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47890" y="302895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eriously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47890" y="3409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arefully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47890" y="3790950"/>
            <a:ext cx="8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quietly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24400" y="4171950"/>
            <a:ext cx="93789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heavily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76800" y="455295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badly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5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66900" y="20955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2. Functions of an adverb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5350"/>
            <a:ext cx="7171041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9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67" y="0"/>
            <a:ext cx="9482667" cy="51235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1208714"/>
            <a:ext cx="5943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Practice: </a:t>
            </a:r>
            <a:r>
              <a:rPr lang="en-US" sz="2800" dirty="0" err="1" smtClean="0">
                <a:solidFill>
                  <a:srgbClr val="00B0F0"/>
                </a:solidFill>
              </a:rPr>
              <a:t>Quizizz</a:t>
            </a:r>
            <a:r>
              <a:rPr lang="en-US" sz="2800" dirty="0" smtClean="0">
                <a:solidFill>
                  <a:srgbClr val="00B0F0"/>
                </a:solidFill>
              </a:rPr>
              <a:t> games</a:t>
            </a:r>
          </a:p>
          <a:p>
            <a:endParaRPr lang="en-US" sz="2800" dirty="0" smtClean="0">
              <a:solidFill>
                <a:srgbClr val="00B0F0"/>
              </a:solidFill>
            </a:endParaRPr>
          </a:p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quizizz.com/admin/quiz/5ed64747e3e7b0001b468123</a:t>
            </a:r>
            <a:endParaRPr lang="en-US" sz="2800" dirty="0" smtClean="0"/>
          </a:p>
          <a:p>
            <a:endParaRPr lang="en-US" sz="2800" dirty="0" smtClean="0">
              <a:solidFill>
                <a:srgbClr val="00B0F0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https</a:t>
            </a:r>
            <a:r>
              <a:rPr lang="en-US" sz="2800" dirty="0">
                <a:solidFill>
                  <a:schemeClr val="tx1"/>
                </a:solidFill>
              </a:rPr>
              <a:t>://quizizz.com/admin/quiz/5f543e7a946249001b8d5ce3</a:t>
            </a:r>
          </a:p>
        </p:txBody>
      </p:sp>
    </p:spTree>
    <p:extLst>
      <p:ext uri="{BB962C8B-B14F-4D97-AF65-F5344CB8AC3E}">
        <p14:creationId xmlns:p14="http://schemas.microsoft.com/office/powerpoint/2010/main" val="302300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7713900" cy="434100"/>
          </a:xfrm>
        </p:spPr>
        <p:txBody>
          <a:bodyPr/>
          <a:lstStyle/>
          <a:p>
            <a:r>
              <a:rPr lang="en-US" dirty="0" smtClean="0"/>
              <a:t>3. Positions of an adverb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0" y="1047750"/>
            <a:ext cx="8153400" cy="37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8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lvic Inflammatory Disease by Slidesgo">
  <a:themeElements>
    <a:clrScheme name="Simple Light">
      <a:dk1>
        <a:srgbClr val="323C50"/>
      </a:dk1>
      <a:lt1>
        <a:srgbClr val="E06666"/>
      </a:lt1>
      <a:dk2>
        <a:srgbClr val="ACE4ED"/>
      </a:dk2>
      <a:lt2>
        <a:srgbClr val="FFF2CC"/>
      </a:lt2>
      <a:accent1>
        <a:srgbClr val="FFC6B3"/>
      </a:accent1>
      <a:accent2>
        <a:srgbClr val="323C50"/>
      </a:accent2>
      <a:accent3>
        <a:srgbClr val="E06666"/>
      </a:accent3>
      <a:accent4>
        <a:srgbClr val="ACE4ED"/>
      </a:accent4>
      <a:accent5>
        <a:srgbClr val="FFF2CC"/>
      </a:accent5>
      <a:accent6>
        <a:srgbClr val="FFC6B3"/>
      </a:accent6>
      <a:hlink>
        <a:srgbClr val="323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905</TotalTime>
  <Words>769</Words>
  <Application>Microsoft Office PowerPoint</Application>
  <PresentationFormat>On-screen Show (16:9)</PresentationFormat>
  <Paragraphs>127</Paragraphs>
  <Slides>29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Calibri</vt:lpstr>
      <vt:lpstr>Red Hat Text</vt:lpstr>
      <vt:lpstr>Staatliches</vt:lpstr>
      <vt:lpstr>Arial</vt:lpstr>
      <vt:lpstr>Lucida Handwriting</vt:lpstr>
      <vt:lpstr>Trebuchet MS</vt:lpstr>
      <vt:lpstr>Lato</vt:lpstr>
      <vt:lpstr>Wingdings 3</vt:lpstr>
      <vt:lpstr>Pelvic Inflammatory Disease by Slidesgo</vt:lpstr>
      <vt:lpstr>Facet</vt:lpstr>
      <vt:lpstr>PowerPoint Presentation</vt:lpstr>
      <vt:lpstr> Grammar: Adverbs Listening: Prices and Money </vt:lpstr>
      <vt:lpstr>GRAMMAR</vt:lpstr>
      <vt:lpstr>1. Forming an adverb</vt:lpstr>
      <vt:lpstr>PowerPoint Presentation</vt:lpstr>
      <vt:lpstr>PowerPoint Presentation</vt:lpstr>
      <vt:lpstr>PowerPoint Presentation</vt:lpstr>
      <vt:lpstr>PowerPoint Presentation</vt:lpstr>
      <vt:lpstr>3. Positions of an adverb</vt:lpstr>
      <vt:lpstr>4. Confusing adverbs</vt:lpstr>
      <vt:lpstr>PowerPoint Presentation</vt:lpstr>
      <vt:lpstr>Exercise A: Choose the correct option in brackets for each sentence. </vt:lpstr>
      <vt:lpstr>Exercise B. </vt:lpstr>
      <vt:lpstr>Exercise C.  Choose the correct option in brackets for each sentence. </vt:lpstr>
      <vt:lpstr>Exercise D.  Choose the correct option to complete each sentence. </vt:lpstr>
      <vt:lpstr>Exercise E.  Complete the sentences with the best adverb.  Not every adverb is needed. </vt:lpstr>
      <vt:lpstr>PowerPoint Presentation</vt:lpstr>
      <vt:lpstr>PowerPoint Presentation</vt:lpstr>
      <vt:lpstr>PowerPoint Presentation</vt:lpstr>
      <vt:lpstr>Currency symbols: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Computer</dc:creator>
  <cp:lastModifiedBy>user</cp:lastModifiedBy>
  <cp:revision>105</cp:revision>
  <dcterms:modified xsi:type="dcterms:W3CDTF">2021-11-02T03:04:24Z</dcterms:modified>
</cp:coreProperties>
</file>